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9" r:id="rId4"/>
    <p:sldId id="284" r:id="rId5"/>
    <p:sldId id="263" r:id="rId6"/>
    <p:sldId id="290" r:id="rId7"/>
    <p:sldId id="286" r:id="rId8"/>
    <p:sldId id="292" r:id="rId9"/>
    <p:sldId id="318" r:id="rId10"/>
    <p:sldId id="342" r:id="rId11"/>
    <p:sldId id="343" r:id="rId12"/>
    <p:sldId id="344" r:id="rId13"/>
    <p:sldId id="319" r:id="rId14"/>
    <p:sldId id="293" r:id="rId15"/>
    <p:sldId id="314" r:id="rId16"/>
    <p:sldId id="315" r:id="rId17"/>
    <p:sldId id="294" r:id="rId18"/>
    <p:sldId id="316" r:id="rId19"/>
    <p:sldId id="317" r:id="rId20"/>
    <p:sldId id="307" r:id="rId21"/>
    <p:sldId id="308" r:id="rId22"/>
    <p:sldId id="345" r:id="rId23"/>
    <p:sldId id="285" r:id="rId24"/>
    <p:sldId id="306" r:id="rId25"/>
    <p:sldId id="311" r:id="rId26"/>
    <p:sldId id="312" r:id="rId27"/>
    <p:sldId id="313" r:id="rId28"/>
    <p:sldId id="322" r:id="rId29"/>
    <p:sldId id="295" r:id="rId30"/>
    <p:sldId id="296" r:id="rId31"/>
    <p:sldId id="297" r:id="rId32"/>
    <p:sldId id="288" r:id="rId3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67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194"/>
            <a:ext cx="9144000" cy="5113111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5194"/>
            <a:ext cx="9144000" cy="5113111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CD50F-DB03-4C14-8323-BE0BE30AB5B6}" type="datetimeFigureOut">
              <a:rPr lang="zh-CN" altLang="en-US" smtClean="0"/>
              <a:t>2021/7/2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54ABE-C6F3-41D5-824A-7805AD0582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16621" y="2213959"/>
            <a:ext cx="659524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智能医疗问答机器人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87576" y="3702873"/>
            <a:ext cx="3336584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lvl="0" algn="ctr" eaLnBrk="0" hangingPunct="0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张凡 杨继超 曾旭祥 沈晓琪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443990"/>
            <a:ext cx="5752465" cy="2255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4092575" y="876935"/>
            <a:ext cx="1516380" cy="459740"/>
            <a:chOff x="6359" y="1381"/>
            <a:chExt cx="2388" cy="724"/>
          </a:xfrm>
        </p:grpSpPr>
        <p:sp>
          <p:nvSpPr>
            <p:cNvPr id="4" name="圆角矩形 3"/>
            <p:cNvSpPr/>
            <p:nvPr/>
          </p:nvSpPr>
          <p:spPr>
            <a:xfrm>
              <a:off x="6359" y="1381"/>
              <a:ext cx="2388" cy="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472" y="1381"/>
              <a:ext cx="2274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/>
                <a:t>dropna()</a:t>
              </a:r>
            </a:p>
            <a:p>
              <a:pPr algn="l"/>
              <a:r>
                <a:rPr lang="zh-CN" altLang="en-US" sz="1200"/>
                <a:t>drop_duplicates</a:t>
              </a:r>
              <a:r>
                <a:rPr lang="en-US" altLang="zh-CN" sz="1200"/>
                <a:t>()</a:t>
              </a:r>
            </a:p>
          </p:txBody>
        </p:sp>
      </p:grp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4878705" y="1337310"/>
            <a:ext cx="7620" cy="4241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7212965" y="1982470"/>
            <a:ext cx="1706880" cy="275590"/>
            <a:chOff x="6359" y="1381"/>
            <a:chExt cx="2688" cy="434"/>
          </a:xfrm>
        </p:grpSpPr>
        <p:sp>
          <p:nvSpPr>
            <p:cNvPr id="9" name="圆角矩形 8"/>
            <p:cNvSpPr/>
            <p:nvPr/>
          </p:nvSpPr>
          <p:spPr>
            <a:xfrm>
              <a:off x="6359" y="1381"/>
              <a:ext cx="2688" cy="43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72" y="1381"/>
              <a:ext cx="257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/>
                <a:t>analyse.extract_tags</a:t>
              </a:r>
            </a:p>
          </p:txBody>
        </p:sp>
      </p:grpSp>
      <p:cxnSp>
        <p:nvCxnSpPr>
          <p:cNvPr id="11" name="直接箭头连接符 10"/>
          <p:cNvCxnSpPr>
            <a:stCxn id="9" idx="1"/>
          </p:cNvCxnSpPr>
          <p:nvPr/>
        </p:nvCxnSpPr>
        <p:spPr>
          <a:xfrm flipH="1">
            <a:off x="6868795" y="2120265"/>
            <a:ext cx="344170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07590" y="3699510"/>
            <a:ext cx="848995" cy="275590"/>
            <a:chOff x="6359" y="1381"/>
            <a:chExt cx="2388" cy="796"/>
          </a:xfrm>
        </p:grpSpPr>
        <p:sp>
          <p:nvSpPr>
            <p:cNvPr id="13" name="圆角矩形 12"/>
            <p:cNvSpPr/>
            <p:nvPr/>
          </p:nvSpPr>
          <p:spPr>
            <a:xfrm>
              <a:off x="6359" y="1381"/>
              <a:ext cx="2388" cy="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72" y="1381"/>
              <a:ext cx="2275" cy="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200"/>
                <a:t>dropna()</a:t>
              </a:r>
              <a:endParaRPr lang="en-US" altLang="zh-CN" sz="1200"/>
            </a:p>
          </p:txBody>
        </p:sp>
      </p:grpSp>
      <p:cxnSp>
        <p:nvCxnSpPr>
          <p:cNvPr id="16" name="直接箭头连接符 15"/>
          <p:cNvCxnSpPr>
            <a:stCxn id="14" idx="0"/>
          </p:cNvCxnSpPr>
          <p:nvPr/>
        </p:nvCxnSpPr>
        <p:spPr>
          <a:xfrm flipV="1">
            <a:off x="2752090" y="3442335"/>
            <a:ext cx="4445" cy="257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1539240"/>
            <a:ext cx="5692140" cy="194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后端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分类模块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4607" y="873182"/>
            <a:ext cx="6872093" cy="373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3430" y="719455"/>
            <a:ext cx="762889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预加载Tokenizer分词器和训练好的两个分类模型以及初始化GetClassification类。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0" y="1823720"/>
            <a:ext cx="5880100" cy="2934335"/>
          </a:xfrm>
          <a:prstGeom prst="rect">
            <a:avLst/>
          </a:prstGeom>
        </p:spPr>
      </p:pic>
      <p:sp>
        <p:nvSpPr>
          <p:cNvPr id="12" name="文本框 15"/>
          <p:cNvSpPr txBox="1"/>
          <p:nvPr/>
        </p:nvSpPr>
        <p:spPr>
          <a:xfrm>
            <a:off x="502285" y="192405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后端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分类模块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54430" y="1626235"/>
          <a:ext cx="6708140" cy="2712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4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函数名称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作用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get_category()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控制获得具体科室分类的运行流程和代码逻辑</a:t>
                      </a:r>
                      <a:endParaRPr lang="en-US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predict_category()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分词结果向量化后，传入模型中，得到具体科室的分类结果</a:t>
                      </a:r>
                      <a:endParaRPr lang="en-US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6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query_word_cut()</a:t>
                      </a:r>
                      <a:endParaRPr lang="en-US" altLang="en-US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将用户问题分词，并去除停用词</a:t>
                      </a:r>
                      <a:endParaRPr lang="en-US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EBEBE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4055" y="851535"/>
            <a:ext cx="762889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GetClassification类的方法介绍：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502285" y="192405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后端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分类模块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匹配模块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14607" y="813547"/>
            <a:ext cx="7261412" cy="392654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3097661" y="767380"/>
            <a:ext cx="4616114" cy="43492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87153" y="373152"/>
            <a:ext cx="1465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关键代码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974551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分类模型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2260" y="608965"/>
            <a:ext cx="8684895" cy="968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使用keras.preprocessing.text.Tokenizer和 keras.preprocessing.sequence这两个Keras框架的包，进行文本向量化和标准化的处理。</a:t>
            </a: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数据处理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1651000"/>
            <a:ext cx="6457315" cy="322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" y="2306320"/>
            <a:ext cx="8447405" cy="2250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3430" y="719455"/>
            <a:ext cx="759714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使用keras框架构建顺序模型，其中添加Embedding层、Conv1D层、MaxPool1D层、Flatten层、BatchNormalization层、Dense层。具体建流程如下图。</a:t>
            </a: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分类模型的构建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523066" y="39969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选题背景与需求分析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013789" y="379877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523066" y="111723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架构设计与产品展示</a:t>
            </a:r>
          </a:p>
        </p:txBody>
      </p:sp>
      <p:grpSp>
        <p:nvGrpSpPr>
          <p:cNvPr id="80" name="组合 79"/>
          <p:cNvGrpSpPr/>
          <p:nvPr/>
        </p:nvGrpSpPr>
        <p:grpSpPr>
          <a:xfrm>
            <a:off x="5013789" y="1097421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523066" y="1834779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数据获取与清洗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013789" y="1814965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523066" y="255232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后端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5013789" y="2532509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0"/>
          <p:cNvSpPr txBox="1"/>
          <p:nvPr/>
        </p:nvSpPr>
        <p:spPr>
          <a:xfrm>
            <a:off x="5523066" y="3237284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模型训练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13789" y="3217470"/>
            <a:ext cx="478533" cy="393570"/>
            <a:chOff x="5640108" y="966369"/>
            <a:chExt cx="476097" cy="391567"/>
          </a:xfrm>
        </p:grpSpPr>
        <p:sp>
          <p:nvSpPr>
            <p:cNvPr id="23" name="椭圆 22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  <p:sp>
        <p:nvSpPr>
          <p:cNvPr id="40" name="文本框 10"/>
          <p:cNvSpPr txBox="1"/>
          <p:nvPr/>
        </p:nvSpPr>
        <p:spPr>
          <a:xfrm>
            <a:off x="5523066" y="3942059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前端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5013789" y="3922245"/>
            <a:ext cx="478533" cy="393570"/>
            <a:chOff x="5640108" y="966369"/>
            <a:chExt cx="476097" cy="391567"/>
          </a:xfrm>
        </p:grpSpPr>
        <p:sp>
          <p:nvSpPr>
            <p:cNvPr id="42" name="椭圆 41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</a:p>
          </p:txBody>
        </p:sp>
      </p:grpSp>
      <p:sp>
        <p:nvSpPr>
          <p:cNvPr id="44" name="文本框 10"/>
          <p:cNvSpPr txBox="1"/>
          <p:nvPr/>
        </p:nvSpPr>
        <p:spPr>
          <a:xfrm>
            <a:off x="5523066" y="4627020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5013789" y="4607206"/>
            <a:ext cx="478533" cy="393570"/>
            <a:chOff x="5640108" y="966369"/>
            <a:chExt cx="476097" cy="391567"/>
          </a:xfrm>
        </p:grpSpPr>
        <p:sp>
          <p:nvSpPr>
            <p:cNvPr id="46" name="椭圆 45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  <p:bldP spid="21" grpId="0" animBg="1"/>
      <p:bldP spid="40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3430" y="719455"/>
            <a:ext cx="759714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进行模型训练</a:t>
            </a: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模型训练</a:t>
            </a:r>
          </a:p>
        </p:txBody>
      </p:sp>
      <p:pic>
        <p:nvPicPr>
          <p:cNvPr id="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35" y="1565275"/>
            <a:ext cx="4215130" cy="293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73430" y="719455"/>
            <a:ext cx="7597140" cy="96128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采用的是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python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的</a:t>
            </a: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sklearn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库中的</a:t>
            </a: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TfidfVectorizer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微软雅黑" panose="020B0503020204020204" pitchFamily="34" charset="-122"/>
              </a:rPr>
              <a:t>模块进行词向量模型的构建，以外科的词向量模型为例，核心代码如下：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15"/>
          <p:cNvSpPr txBox="1"/>
          <p:nvPr/>
        </p:nvSpPr>
        <p:spPr>
          <a:xfrm>
            <a:off x="502285" y="171450"/>
            <a:ext cx="35312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词向量模型构建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E3715E-68D6-4987-A3C6-6AFCC84D9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072" y="1791234"/>
            <a:ext cx="3292895" cy="32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前端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1334135"/>
            <a:ext cx="1962150" cy="26384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73974" y="639350"/>
            <a:ext cx="4804344" cy="480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前端结构大致分为两个板块：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websocket通信框架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页面组件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WebSocket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是一种通信协议，使得客户端和服务器之间的数据交换变得更加简单，允许服务端主动向客户端推送数据；浏览器和服务器只需要完成一次握手，两者之间就直接可以创建持久性的连接，并进行双向数据传输。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页面由三个页面组件构成：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Head.vue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：标题栏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Sidebar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：侧边栏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ChatList.vue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：聊天框与输入框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72749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标题栏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4674" y="3684398"/>
            <a:ext cx="867628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标题行的组件有机器人的名字智能小康和我们的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slogan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“您的智能医疗顾问”，在标题栏的最右边有一个带着问号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icon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的帮助与反馈按钮，用户可以通过这个按钮了解到我们的公共邮箱，并通过邮件方式与我们联系。</a:t>
            </a:r>
            <a:endParaRPr lang="zh-CN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89953" y="252941"/>
            <a:ext cx="5270500" cy="1088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1" y="1410222"/>
            <a:ext cx="3900106" cy="2274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72749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侧边栏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820511" y="68459"/>
            <a:ext cx="5270500" cy="1779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1023"/>
            <a:ext cx="4478176" cy="262822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53323" y="2888835"/>
            <a:ext cx="4637688" cy="162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侧边栏的组件有医生的头像以及一个菜单按钮，菜单按钮是一个带嵌套的弹出框。用户可以选择内科或者外科。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用户选择后会弹出选择成功的消息，用户选择的内容通过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发送至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djiango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交由后端。</a:t>
            </a:r>
          </a:p>
          <a:p>
            <a:pPr indent="304800" algn="just">
              <a:lnSpc>
                <a:spcPct val="150000"/>
              </a:lnSpc>
            </a:pPr>
            <a:endParaRPr lang="zh-CN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98981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前端架构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聊天框与输入框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6028" y="1676921"/>
            <a:ext cx="8676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5" y="865043"/>
            <a:ext cx="4147009" cy="2430094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4745420" y="911201"/>
            <a:ext cx="4242040" cy="233777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9464" y="3790268"/>
            <a:ext cx="8265072" cy="162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聊天框分为聊天消息的展示框以及输入框。展示框中我们采用常规的医生头像在左边，用户头像在右边的布置。输入框的组件有一个文本域用于输入内容以及一个发送按钮，用户点击发送按钮后调用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</a:rPr>
              <a:t>sendMsg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方法，在展示框上显示此条发送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将消息框中的内容通过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发送至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djiango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交由后端处理，若为空则提示用户为输入信息。</a:t>
            </a:r>
          </a:p>
          <a:p>
            <a:pPr indent="304800" algn="just">
              <a:lnSpc>
                <a:spcPct val="150000"/>
              </a:lnSpc>
            </a:pPr>
            <a:endParaRPr lang="zh-CN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总结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07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endCxn id="35" idx="1"/>
          </p:cNvCxnSpPr>
          <p:nvPr/>
        </p:nvCxnSpPr>
        <p:spPr>
          <a:xfrm flipV="1">
            <a:off x="2422182" y="1733318"/>
            <a:ext cx="2132733" cy="73249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endCxn id="37" idx="1"/>
          </p:cNvCxnSpPr>
          <p:nvPr/>
        </p:nvCxnSpPr>
        <p:spPr>
          <a:xfrm flipV="1">
            <a:off x="2398526" y="2512852"/>
            <a:ext cx="2167010" cy="1840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endCxn id="40" idx="1"/>
          </p:cNvCxnSpPr>
          <p:nvPr/>
        </p:nvCxnSpPr>
        <p:spPr>
          <a:xfrm>
            <a:off x="2480547" y="2554409"/>
            <a:ext cx="2081238" cy="84932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7410" y="1510180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470801"/>
            <a:ext cx="3222138" cy="6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类别较少。我们现在只有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个大类（内科和外科），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个小类，所以用户可以咨询的问题的类别较少，日后可以向问答集中添加更多的类别，增加多样性。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58034" y="2289714"/>
            <a:ext cx="422316" cy="446276"/>
            <a:chOff x="6368440" y="2745274"/>
            <a:chExt cx="563088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3" y="2745274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69729" y="2327424"/>
            <a:ext cx="3110369" cy="6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不稳定。由于我们的类别较少，所以当用户输入一个不属于问答集中的类别的医疗问题时，我们要么返回的答案很奇怪，要么只能调用聊天机器人回答。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54280" y="3180596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3200408"/>
            <a:ext cx="3928109" cy="120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响应速度。正常情况下，我们的响应速度在</a:t>
            </a: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2~3</a:t>
            </a: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秒，当一些小类别的数据量比较大时，我们的响应速度会比较慢。所以日后，一方面，我们会考虑优化我们的算法模型，可以尝试一下余弦相似度之外的匹配算法模型；另一方面，我们发现我们的词向量大部分都是稀疏向量，因此我们未来会考虑压缩稀疏向量，减少向量的维度，从而提升算法的计算速度。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20851"/>
              <a:ext cx="1970641" cy="10669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不足与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不足与总结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9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99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99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99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99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99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99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699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99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99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8" grpId="0"/>
      <p:bldP spid="41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项目管理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931393" y="1132111"/>
            <a:ext cx="7281211" cy="32583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87855" y="753035"/>
            <a:ext cx="176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代码管理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31393" y="1132111"/>
            <a:ext cx="7281211" cy="32583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9510" y="739597"/>
            <a:ext cx="176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项目进度管理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2" grpId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选题背景与需求分析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分工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644089" y="1398494"/>
          <a:ext cx="5449235" cy="197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8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8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角色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姓名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主要工作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组长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张凡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100">
                          <a:effectLst/>
                        </a:rPr>
                        <a:t>项目整体规划，词向量模型构建，匹配模块，闲聊机器人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组员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曾旭详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Keras</a:t>
                      </a:r>
                      <a:r>
                        <a:rPr lang="zh-CN" sz="1100">
                          <a:effectLst/>
                        </a:rPr>
                        <a:t>模型构建，分类模块，后端与前端交互 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组员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杨继超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100">
                          <a:effectLst/>
                        </a:rPr>
                        <a:t>数据获取与预处理，前端界面设计，后端与前端交互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344"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组员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>
                          <a:effectLst/>
                        </a:rPr>
                        <a:t>沈晓琪</a:t>
                      </a:r>
                      <a:endParaRPr lang="zh-CN" sz="1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100" dirty="0">
                          <a:effectLst/>
                        </a:rPr>
                        <a:t>初期策划案撰写，前端界面设计</a:t>
                      </a:r>
                      <a:endParaRPr lang="zh-CN" sz="1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350" marR="63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选题背景</a:t>
            </a:r>
          </a:p>
        </p:txBody>
      </p:sp>
      <p:sp>
        <p:nvSpPr>
          <p:cNvPr id="106" name="TextBox 1210"/>
          <p:cNvSpPr/>
          <p:nvPr/>
        </p:nvSpPr>
        <p:spPr>
          <a:xfrm>
            <a:off x="1204070" y="3685791"/>
            <a:ext cx="2472472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互联网医疗行业市场规模增大</a:t>
            </a:r>
          </a:p>
        </p:txBody>
      </p:sp>
      <p:sp>
        <p:nvSpPr>
          <p:cNvPr id="107" name="文本框 11"/>
          <p:cNvSpPr txBox="1"/>
          <p:nvPr/>
        </p:nvSpPr>
        <p:spPr>
          <a:xfrm>
            <a:off x="446690" y="4109808"/>
            <a:ext cx="3884495" cy="9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200" dirty="0"/>
              <a:t>2020</a:t>
            </a:r>
            <a:r>
              <a:rPr lang="zh-CN" altLang="en-US" sz="1200" dirty="0"/>
              <a:t>年中国移动医疗用户规模达到</a:t>
            </a:r>
            <a:r>
              <a:rPr lang="en-US" altLang="zh-CN" sz="1200" dirty="0"/>
              <a:t>6.61</a:t>
            </a:r>
            <a:r>
              <a:rPr lang="zh-CN" altLang="en-US" sz="1200" dirty="0"/>
              <a:t>亿人，</a:t>
            </a:r>
            <a:r>
              <a:rPr lang="zh-CN" altLang="en-US" sz="1200" dirty="0">
                <a:solidFill>
                  <a:srgbClr val="FF0000"/>
                </a:solidFill>
              </a:rPr>
              <a:t>中国移动医疗市场规模达到</a:t>
            </a:r>
            <a:r>
              <a:rPr lang="en-US" altLang="zh-CN" sz="1200" dirty="0">
                <a:solidFill>
                  <a:srgbClr val="FF0000"/>
                </a:solidFill>
              </a:rPr>
              <a:t>544.7</a:t>
            </a:r>
            <a:r>
              <a:rPr lang="zh-CN" altLang="en-US" sz="1200" dirty="0">
                <a:solidFill>
                  <a:srgbClr val="FF0000"/>
                </a:solidFill>
              </a:rPr>
              <a:t>亿元</a:t>
            </a:r>
            <a:r>
              <a:rPr lang="zh-CN" altLang="en-US" sz="1200" dirty="0"/>
              <a:t>。在</a:t>
            </a:r>
            <a:r>
              <a:rPr lang="en-US" altLang="zh-CN" sz="1200" dirty="0"/>
              <a:t>2020</a:t>
            </a:r>
            <a:r>
              <a:rPr lang="zh-CN" altLang="en-US" sz="1200" dirty="0"/>
              <a:t>年新冠疫情影响下，居民对于互联网医疗平台使用需求进一步提升，同时“互联网</a:t>
            </a:r>
            <a:r>
              <a:rPr lang="en-US" altLang="zh-CN" sz="1200" dirty="0"/>
              <a:t>+”</a:t>
            </a:r>
            <a:r>
              <a:rPr lang="zh-CN" altLang="en-US" sz="1200" dirty="0"/>
              <a:t>在医疗领域的应用规模也逐步扩大。</a:t>
            </a:r>
            <a:br>
              <a:rPr lang="zh-CN" altLang="en-US" sz="1000" dirty="0"/>
            </a:b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65928" y="36718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3463128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老龄化背景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+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年轻人关注健康</a:t>
            </a:r>
            <a:r>
              <a:rPr lang="en-US" altLang="zh-CN" b="1" dirty="0">
                <a:solidFill>
                  <a:srgbClr val="1B4367"/>
                </a:solidFill>
                <a:cs typeface="+mn-ea"/>
                <a:sym typeface="+mn-lt"/>
              </a:rPr>
              <a:t>=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社会环境好</a:t>
            </a: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884495" cy="101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200" dirty="0"/>
              <a:t>第七次全国人口普查数据显示：</a:t>
            </a:r>
            <a:r>
              <a:rPr lang="en-US" altLang="zh-CN" sz="1200" dirty="0"/>
              <a:t>60</a:t>
            </a:r>
            <a:r>
              <a:rPr lang="zh-CN" altLang="en-US" sz="1200" dirty="0"/>
              <a:t>岁及以上人口占</a:t>
            </a:r>
            <a:r>
              <a:rPr lang="en-US" altLang="zh-CN" sz="1200" dirty="0"/>
              <a:t>18.70%</a:t>
            </a:r>
            <a:r>
              <a:rPr lang="zh-CN" altLang="en-US" sz="1200" dirty="0"/>
              <a:t>。近几年这一数据呈现逐年上升的趋势。在人口老龄化背景下，</a:t>
            </a:r>
            <a:r>
              <a:rPr lang="zh-CN" altLang="en-US" sz="1200" dirty="0">
                <a:solidFill>
                  <a:srgbClr val="FF0000"/>
                </a:solidFill>
              </a:rPr>
              <a:t>互联网医疗为老年人看诊购药及后续医疗服务等提供极大便利。</a:t>
            </a:r>
            <a:r>
              <a:rPr lang="zh-CN" altLang="en-US" sz="1200" dirty="0"/>
              <a:t>而年轻居民对于健康的关注度也愈发提升，为互联网医疗营造有利条件。</a:t>
            </a:r>
            <a:endParaRPr lang="en-US" altLang="zh-CN" sz="1200" dirty="0">
              <a:sym typeface="+mn-lt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" y="1033692"/>
            <a:ext cx="4431442" cy="24760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84" y="1033692"/>
            <a:ext cx="3525334" cy="24528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4672685" y="2550417"/>
            <a:ext cx="3861711" cy="1060423"/>
            <a:chOff x="6180940" y="3828220"/>
            <a:chExt cx="3592830" cy="1413894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0"/>
              <a:ext cx="3592830" cy="112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医疗问答机器人，让患者无需到院挂号预约，即可了解简单的医学知识，对自己的情况有正确的认知。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智能对话体验让整个就医体验更加简单高效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。医疗领域的问答机器人能够实实在在为患者带来效率和体验优化。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1" y="3828220"/>
              <a:ext cx="307810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患者端：简化就医流程</a:t>
              </a: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41892" y="1645600"/>
            <a:ext cx="3821056" cy="1252784"/>
            <a:chOff x="1036763" y="2573986"/>
            <a:chExt cx="4197861" cy="1670375"/>
          </a:xfrm>
        </p:grpSpPr>
        <p:sp>
          <p:nvSpPr>
            <p:cNvPr id="66" name="文本框 85"/>
            <p:cNvSpPr txBox="1"/>
            <p:nvPr/>
          </p:nvSpPr>
          <p:spPr>
            <a:xfrm>
              <a:off x="1641794" y="2862276"/>
              <a:ext cx="3592830" cy="1382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传统人工客服流动性大、培训成本高、服务水平良莠不齐，无法满足日益提升的客户需求。智能问答机器人能够快速拥有一套完整的知识体系，更快更好地与用户之间建立交互渠道，降低医疗机构人工成本，且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机器人工作时间不受限制，可</a:t>
              </a:r>
              <a:r>
                <a:rPr lang="en-US" altLang="zh-CN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24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小时响应用户需求。</a:t>
              </a:r>
              <a:endParaRPr lang="zh-CN" altLang="da-DK" sz="1000" dirty="0">
                <a:solidFill>
                  <a:schemeClr val="accent5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1036763" y="2573986"/>
              <a:ext cx="4167193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医疗机构端：降低医疗机构经营成本。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09600" y="3352061"/>
            <a:ext cx="3355299" cy="868063"/>
            <a:chOff x="763494" y="4873181"/>
            <a:chExt cx="4473731" cy="1157417"/>
          </a:xfrm>
        </p:grpSpPr>
        <p:sp>
          <p:nvSpPr>
            <p:cNvPr id="68" name="文本框 5"/>
            <p:cNvSpPr txBox="1"/>
            <p:nvPr/>
          </p:nvSpPr>
          <p:spPr>
            <a:xfrm>
              <a:off x="763495" y="5161472"/>
              <a:ext cx="4473730" cy="869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一些简单、重复问题消磨了人工客服大量的时间、精力，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智能问答机器人可以解决一些常识性问题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，让医疗人员专攻高精尖医疗难题，促进社会办医的质量提升。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763494" y="4873181"/>
              <a:ext cx="4419313" cy="37959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医疗机构端：提高医护人员工作效率。</a:t>
              </a:r>
            </a:p>
          </p:txBody>
        </p:sp>
      </p:grpSp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需求分析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4659063" y="768428"/>
            <a:ext cx="3861711" cy="1252784"/>
            <a:chOff x="6180940" y="3828220"/>
            <a:chExt cx="3592830" cy="1670375"/>
          </a:xfrm>
        </p:grpSpPr>
        <p:sp>
          <p:nvSpPr>
            <p:cNvPr id="59" name="文本框 58"/>
            <p:cNvSpPr txBox="1"/>
            <p:nvPr/>
          </p:nvSpPr>
          <p:spPr>
            <a:xfrm>
              <a:off x="6180940" y="4116510"/>
              <a:ext cx="3592830" cy="1382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国内市场，就医流程复杂、就医体验差、医患关系紧张是当今医疗系统的几大痛点。据卫生部调查数据显示，</a:t>
              </a:r>
              <a:r>
                <a:rPr lang="zh-CN" altLang="en-US" sz="1000" dirty="0">
                  <a:solidFill>
                    <a:schemeClr val="accent5">
                      <a:lumMod val="75000"/>
                    </a:schemeClr>
                  </a:solidFill>
                  <a:cs typeface="+mn-ea"/>
                  <a:sym typeface="+mn-lt"/>
                </a:rPr>
                <a:t>中国约有近半居民“有病不就医”。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医疗机构或平台可以利用聊天平台，打造预问诊、医疗智能客服等不同形式的聊天机器人，“看病难”的问题也许将不再那么难了。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1956"/>
            <p:cNvSpPr/>
            <p:nvPr/>
          </p:nvSpPr>
          <p:spPr>
            <a:xfrm>
              <a:off x="6184751" y="3828220"/>
              <a:ext cx="307810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患者端：解决看病难问题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架构设计与产品展示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整体流程图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1445" y="1152207"/>
            <a:ext cx="6621109" cy="3231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数据获取与清洗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29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数据清洗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58620" y="2740660"/>
            <a:ext cx="582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数据集的结构大概分为四个部分。</a:t>
            </a:r>
          </a:p>
          <a:p>
            <a:pPr indent="0">
              <a:buFont typeface="Arial" panose="020B0604020202020204" pitchFamily="34" charset="0"/>
              <a:buNone/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由于两个数据集太过庞大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所以需要对数据集做一定的处理，以便后续进行进一步的匹配。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0" y="850265"/>
            <a:ext cx="7145655" cy="144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8bebca2-1c76-4674-ad31-3db371013fd8}"/>
  <p:tag name="TABLE_ENDDRAG_ORIGIN_RECT" val="528*213"/>
  <p:tag name="TABLE_ENDDRAG_RECT" val="83*128*528*21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1297</Words>
  <Application>Microsoft Office PowerPoint</Application>
  <PresentationFormat>全屏显示(16:9)</PresentationFormat>
  <Paragraphs>170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Calibri</vt:lpstr>
      <vt:lpstr>Times New Roman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zhang fan</cp:lastModifiedBy>
  <cp:revision>86</cp:revision>
  <dcterms:created xsi:type="dcterms:W3CDTF">2016-05-20T12:59:00Z</dcterms:created>
  <dcterms:modified xsi:type="dcterms:W3CDTF">2021-07-02T03:24:00Z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C3129BD3F19F4C969A10A1FCA6BC95F1</vt:lpwstr>
  </property>
</Properties>
</file>